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40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8850" y="6228785"/>
            <a:ext cx="4830281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14" dirty="0"/>
              <a:t>Srujan Bandla</a:t>
            </a:r>
            <a:br>
              <a:rPr lang="en-US" sz="5250" spc="114" dirty="0"/>
            </a:br>
            <a:r>
              <a:rPr lang="en-US" sz="5250" spc="120" dirty="0"/>
              <a:t>07</a:t>
            </a:r>
            <a:r>
              <a:rPr sz="5250" spc="120" dirty="0"/>
              <a:t>.0</a:t>
            </a:r>
            <a:r>
              <a:rPr lang="en-US" sz="5250" spc="120" dirty="0"/>
              <a:t>3</a:t>
            </a:r>
            <a:r>
              <a:rPr sz="5250" spc="120" dirty="0"/>
              <a:t>.202</a:t>
            </a:r>
            <a:r>
              <a:rPr lang="en-US" sz="5250" spc="120" dirty="0"/>
              <a:t>3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True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8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70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Wrangling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Perform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85" dirty="0">
                <a:latin typeface="Arial"/>
                <a:cs typeface="Arial"/>
              </a:rPr>
              <a:t>Create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5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75" dirty="0">
                <a:latin typeface="Arial"/>
                <a:cs typeface="Arial"/>
              </a:rPr>
              <a:t>from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Visualization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‘CCA'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SQL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5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2250">
              <a:lnSpc>
                <a:spcPct val="111400"/>
              </a:lnSpc>
              <a:spcBef>
                <a:spcPts val="90"/>
              </a:spcBef>
              <a:buChar char="-"/>
              <a:tabLst>
                <a:tab pos="988694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>
              <a:latin typeface="Arial"/>
              <a:cs typeface="Arial"/>
            </a:endParaRPr>
          </a:p>
          <a:p>
            <a:pPr marL="766445" marR="75565" indent="222250">
              <a:lnSpc>
                <a:spcPct val="111400"/>
              </a:lnSpc>
              <a:spcBef>
                <a:spcPts val="1465"/>
              </a:spcBef>
              <a:buChar char="-"/>
              <a:tabLst>
                <a:tab pos="988694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>
              <a:latin typeface="Arial"/>
              <a:cs typeface="Arial"/>
            </a:endParaRPr>
          </a:p>
          <a:p>
            <a:pPr marL="766445" marR="5080" indent="222250">
              <a:lnSpc>
                <a:spcPct val="111400"/>
              </a:lnSpc>
              <a:spcBef>
                <a:spcPts val="1465"/>
              </a:spcBef>
              <a:buChar char="-"/>
              <a:tabLst>
                <a:tab pos="988694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Markers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(Red)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>
              <a:latin typeface="Arial"/>
              <a:cs typeface="Arial"/>
            </a:endParaRPr>
          </a:p>
          <a:p>
            <a:pPr marL="766445" marR="1466215" indent="222250">
              <a:lnSpc>
                <a:spcPct val="111400"/>
              </a:lnSpc>
              <a:spcBef>
                <a:spcPts val="1465"/>
              </a:spcBef>
              <a:buChar char="-"/>
              <a:tabLst>
                <a:tab pos="988694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Interactive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Folium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5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10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>
              <a:latin typeface="Arial"/>
              <a:cs typeface="Arial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80"/>
              </a:spcBef>
              <a:buChar char="-"/>
              <a:tabLst>
                <a:tab pos="1003935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di</a:t>
            </a:r>
            <a:r>
              <a:rPr sz="3500" spc="135" dirty="0">
                <a:solidFill>
                  <a:srgbClr val="D5D5D5"/>
                </a:solidFill>
                <a:latin typeface="Verdana"/>
                <a:cs typeface="Verdana"/>
              </a:rPr>
              <a:t>ﬀ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80"/>
              </a:spcBef>
              <a:buChar char="-"/>
              <a:tabLst>
                <a:tab pos="1003935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Success.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App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5" dirty="0">
                <a:latin typeface="Arial"/>
                <a:cs typeface="Arial"/>
              </a:rPr>
              <a:t>array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10" dirty="0">
                <a:latin typeface="Arial"/>
                <a:cs typeface="Arial"/>
              </a:rPr>
              <a:t>“Class”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90" dirty="0">
                <a:latin typeface="Arial"/>
                <a:cs typeface="Arial"/>
              </a:rPr>
              <a:t>StandardScaler,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Arial"/>
                <a:cs typeface="Arial"/>
              </a:rPr>
              <a:t>itting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into </a:t>
            </a:r>
            <a:r>
              <a:rPr sz="2600" spc="150" dirty="0">
                <a:latin typeface="Arial"/>
                <a:cs typeface="Arial"/>
              </a:rPr>
              <a:t>training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and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5" dirty="0">
                <a:latin typeface="Arial"/>
                <a:cs typeface="Arial"/>
              </a:rPr>
              <a:t>train_test_split </a:t>
            </a:r>
            <a:r>
              <a:rPr sz="2600" spc="17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LogReg,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85" dirty="0">
                <a:latin typeface="Arial"/>
                <a:cs typeface="Arial"/>
              </a:rPr>
              <a:t>method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method </a:t>
            </a:r>
            <a:r>
              <a:rPr sz="2600" spc="155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Prediction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1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45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50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-"/>
            </a:pPr>
            <a:endParaRPr sz="3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ship 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15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Earth.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4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9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9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14" dirty="0"/>
              <a:t> </a:t>
            </a:r>
            <a:r>
              <a:rPr sz="3050" spc="170" dirty="0"/>
              <a:t>background</a:t>
            </a:r>
            <a:r>
              <a:rPr sz="3050" spc="-110" dirty="0"/>
              <a:t> </a:t>
            </a:r>
            <a:r>
              <a:rPr sz="3050" spc="135" dirty="0"/>
              <a:t>and</a:t>
            </a:r>
            <a:r>
              <a:rPr sz="3050" spc="-114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20" dirty="0"/>
              <a:t> </a:t>
            </a:r>
            <a:r>
              <a:rPr spc="130" dirty="0"/>
              <a:t>company</a:t>
            </a:r>
            <a:r>
              <a:rPr spc="15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25" dirty="0"/>
              <a:t>commercial</a:t>
            </a:r>
            <a:r>
              <a:rPr spc="15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0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0" dirty="0"/>
              <a:t> </a:t>
            </a:r>
            <a:r>
              <a:rPr spc="90" dirty="0"/>
              <a:t>affordable.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0" dirty="0"/>
              <a:t> </a:t>
            </a:r>
            <a:r>
              <a:rPr spc="65" dirty="0"/>
              <a:t>advertises</a:t>
            </a:r>
            <a:r>
              <a:rPr spc="-15" dirty="0"/>
              <a:t> </a:t>
            </a:r>
            <a:r>
              <a:rPr spc="-10" dirty="0"/>
              <a:t>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05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25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30" dirty="0"/>
              <a:t> </a:t>
            </a:r>
            <a:r>
              <a:rPr spc="90" dirty="0"/>
              <a:t>62</a:t>
            </a:r>
            <a:r>
              <a:rPr spc="-25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60" dirty="0"/>
              <a:t>dollars; </a:t>
            </a:r>
            <a:r>
              <a:rPr spc="120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0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75" dirty="0"/>
              <a:t>dollars</a:t>
            </a:r>
            <a:r>
              <a:rPr spc="-30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0" dirty="0"/>
              <a:t> </a:t>
            </a:r>
            <a:r>
              <a:rPr spc="165" dirty="0"/>
              <a:t>of</a:t>
            </a:r>
            <a:r>
              <a:rPr spc="-30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15" dirty="0"/>
              <a:t> </a:t>
            </a:r>
            <a:r>
              <a:rPr spc="135" dirty="0"/>
              <a:t>on</a:t>
            </a:r>
            <a:r>
              <a:rPr spc="-20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90" dirty="0"/>
              <a:t>and</a:t>
            </a:r>
            <a:r>
              <a:rPr spc="-15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80" dirty="0"/>
              <a:t>learning </a:t>
            </a:r>
            <a:r>
              <a:rPr spc="90" dirty="0"/>
              <a:t>models,</a:t>
            </a:r>
            <a:r>
              <a:rPr spc="10"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5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55" dirty="0"/>
              <a:t>stage.</a:t>
            </a: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65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5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0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85" dirty="0">
                <a:latin typeface="Palatino Linotype"/>
                <a:cs typeface="Palatino Linotype"/>
              </a:rPr>
              <a:t>f</a:t>
            </a:r>
            <a:r>
              <a:rPr spc="85" dirty="0"/>
              <a:t>lights,</a:t>
            </a:r>
            <a:r>
              <a:rPr spc="-25" dirty="0"/>
              <a:t> </a:t>
            </a:r>
            <a:r>
              <a:rPr spc="90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0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0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irst</a:t>
            </a:r>
            <a:r>
              <a:rPr spc="-20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5" dirty="0"/>
              <a:t> </a:t>
            </a:r>
            <a:r>
              <a:rPr spc="125" dirty="0"/>
              <a:t>the</a:t>
            </a:r>
            <a:r>
              <a:rPr spc="-15" dirty="0"/>
              <a:t> </a:t>
            </a:r>
            <a:r>
              <a:rPr spc="80" dirty="0"/>
              <a:t>rate</a:t>
            </a:r>
            <a:r>
              <a:rPr spc="-15" dirty="0"/>
              <a:t> </a:t>
            </a:r>
            <a:r>
              <a:rPr spc="165" dirty="0"/>
              <a:t>of</a:t>
            </a:r>
            <a:r>
              <a:rPr spc="-1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5" dirty="0"/>
              <a:t> </a:t>
            </a:r>
            <a:r>
              <a:rPr spc="60" dirty="0"/>
              <a:t>increase</a:t>
            </a:r>
            <a:r>
              <a:rPr spc="-15" dirty="0"/>
              <a:t> </a:t>
            </a:r>
            <a:r>
              <a:rPr spc="80" dirty="0"/>
              <a:t>over</a:t>
            </a:r>
            <a:r>
              <a:rPr spc="-15" dirty="0"/>
              <a:t> </a:t>
            </a:r>
            <a:r>
              <a:rPr spc="125" dirty="0"/>
              <a:t>the</a:t>
            </a:r>
            <a:r>
              <a:rPr spc="-15" dirty="0"/>
              <a:t> </a:t>
            </a:r>
            <a:r>
              <a:rPr spc="-10" dirty="0"/>
              <a:t>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15" dirty="0"/>
              <a:t> </a:t>
            </a:r>
            <a:r>
              <a:rPr spc="95" dirty="0"/>
              <a:t>binary</a:t>
            </a:r>
            <a:r>
              <a:rPr spc="-20" dirty="0"/>
              <a:t> </a:t>
            </a:r>
            <a:r>
              <a:rPr spc="70" dirty="0"/>
              <a:t>classi</a:t>
            </a:r>
            <a:r>
              <a:rPr spc="70" dirty="0">
                <a:latin typeface="Palatino Linotype"/>
                <a:cs typeface="Palatino Linotype"/>
              </a:rPr>
              <a:t>f</a:t>
            </a:r>
            <a:r>
              <a:rPr spc="70" dirty="0"/>
              <a:t>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0" dirty="0"/>
              <a:t> </a:t>
            </a:r>
            <a:r>
              <a:rPr sz="3600" spc="200" dirty="0"/>
              <a:t>the</a:t>
            </a:r>
            <a:r>
              <a:rPr sz="3600" spc="-125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is 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5675" indent="-189230">
              <a:lnSpc>
                <a:spcPct val="100000"/>
              </a:lnSpc>
              <a:spcBef>
                <a:spcPts val="1555"/>
              </a:spcBef>
              <a:buChar char="-"/>
              <a:tabLst>
                <a:tab pos="9556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5675" indent="-189230">
              <a:lnSpc>
                <a:spcPct val="100000"/>
              </a:lnSpc>
              <a:spcBef>
                <a:spcPts val="1545"/>
              </a:spcBef>
              <a:buChar char="-"/>
              <a:tabLst>
                <a:tab pos="9556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5675" indent="-189230">
              <a:lnSpc>
                <a:spcPct val="100000"/>
              </a:lnSpc>
              <a:spcBef>
                <a:spcPts val="1555"/>
              </a:spcBef>
              <a:buChar char="-"/>
              <a:tabLst>
                <a:tab pos="955675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5675" indent="-189230">
              <a:lnSpc>
                <a:spcPct val="100000"/>
              </a:lnSpc>
              <a:spcBef>
                <a:spcPts val="1545"/>
              </a:spcBef>
              <a:buChar char="-"/>
              <a:tabLst>
                <a:tab pos="9556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5675" indent="-189230">
              <a:lnSpc>
                <a:spcPct val="100000"/>
              </a:lnSpc>
              <a:spcBef>
                <a:spcPts val="1545"/>
              </a:spcBef>
              <a:buChar char="-"/>
              <a:tabLst>
                <a:tab pos="9556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ication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 indent="189230">
              <a:lnSpc>
                <a:spcPct val="109900"/>
              </a:lnSpc>
              <a:spcBef>
                <a:spcPts val="555"/>
              </a:spcBef>
              <a:buChar char="-"/>
              <a:tabLst>
                <a:tab pos="9556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40" dirty="0">
                <a:solidFill>
                  <a:srgbClr val="FFFFFF"/>
                </a:solidFill>
              </a:rPr>
              <a:t>collection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process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00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70" dirty="0">
                <a:solidFill>
                  <a:srgbClr val="FFFFFF"/>
                </a:solidFill>
              </a:rPr>
              <a:t>requests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Scraping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table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5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35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GridFins,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Legs,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"/>
                <a:cs typeface="Arial"/>
              </a:rPr>
              <a:t>Decoding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60" dirty="0">
                <a:latin typeface="Arial"/>
                <a:cs typeface="Arial"/>
              </a:rPr>
              <a:t>information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9 </a:t>
            </a:r>
            <a:r>
              <a:rPr sz="2600" spc="105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API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45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Scraping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2392</Words>
  <Application>Microsoft Office PowerPoint</Application>
  <PresentationFormat>Custom</PresentationFormat>
  <Paragraphs>208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Palatino Linotype</vt:lpstr>
      <vt:lpstr>Verdana</vt:lpstr>
      <vt:lpstr>Office Theme</vt:lpstr>
      <vt:lpstr>Srujan Bandla 07.03.2023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Srujan Bandla</cp:lastModifiedBy>
  <cp:revision>1</cp:revision>
  <dcterms:created xsi:type="dcterms:W3CDTF">2023-07-04T00:03:33Z</dcterms:created>
  <dcterms:modified xsi:type="dcterms:W3CDTF">2023-07-04T00:05:31Z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2023-07-04T00:00:00Z</vt:filetime>
  </property>
  <property fmtid="{D5CDD505-2E9C-101B-9397-08002B2CF9AE}" pid="5" name="Producer">
    <vt:lpwstr>macOS Version 11.5.2 (Build 20G95) Quartz PDFContext</vt:lpwstr>
  </property>
</Properties>
</file>